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porabnik" initials="U" lastIdx="1" clrIdx="0">
    <p:extLst>
      <p:ext uri="{19B8F6BF-5375-455C-9EA6-DF929625EA0E}">
        <p15:presenceInfo xmlns:p15="http://schemas.microsoft.com/office/powerpoint/2012/main" userId="b1c59bf50317a9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Črne luknje in meritve črnih lukenj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Matic Tonin, 28181098</a:t>
            </a:r>
            <a:endParaRPr lang="sl-SI" dirty="0">
              <a:latin typeface="Bodoni MT" panose="02070603080606020203" pitchFamily="18" charset="0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44" y="942340"/>
            <a:ext cx="4368312" cy="29122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47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err="1">
                <a:latin typeface="Bodoni MT" panose="02070603080606020203" pitchFamily="18" charset="0"/>
              </a:rPr>
              <a:t>Faber-Jaksonova</a:t>
            </a:r>
            <a:r>
              <a:rPr lang="sl-SI" dirty="0">
                <a:latin typeface="Bodoni MT" panose="02070603080606020203" pitchFamily="18" charset="0"/>
              </a:rPr>
              <a:t> relacija za mase črnih </a:t>
            </a:r>
            <a:r>
              <a:rPr lang="sl-SI" dirty="0" smtClean="0">
                <a:latin typeface="Bodoni MT" panose="02070603080606020203" pitchFamily="18" charset="0"/>
              </a:rPr>
              <a:t>lukenj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44062" y="1456267"/>
            <a:ext cx="4403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Za </a:t>
            </a:r>
            <a:r>
              <a:rPr lang="sl-SI" dirty="0"/>
              <a:t>plin in zvezde v galaksiji bi lahko zapisali gravitacijski </a:t>
            </a:r>
            <a:r>
              <a:rPr lang="sl-SI" dirty="0" smtClean="0"/>
              <a:t>zakon in </a:t>
            </a:r>
            <a:r>
              <a:rPr lang="sl-SI" dirty="0"/>
              <a:t>ugotovili, da bi morala hitrost vrtenja zvezd z oddaljenostjo od središča padati. V resnici pa, </a:t>
            </a:r>
            <a:r>
              <a:rPr lang="sl-SI" dirty="0" smtClean="0"/>
              <a:t>z meritvami </a:t>
            </a:r>
            <a:r>
              <a:rPr lang="sl-SI" dirty="0"/>
              <a:t>ugotovimo, da je skozi celotno galaksijo "</a:t>
            </a:r>
            <a:r>
              <a:rPr lang="sl-SI" dirty="0" smtClean="0"/>
              <a:t>konstantna“.</a:t>
            </a:r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13" y="810732"/>
            <a:ext cx="5992061" cy="2124371"/>
          </a:xfrm>
          <a:prstGeom prst="rect">
            <a:avLst/>
          </a:prstGeom>
        </p:spPr>
      </p:pic>
      <p:sp>
        <p:nvSpPr>
          <p:cNvPr id="6" name="PoljeZBesedilom 5"/>
          <p:cNvSpPr txBox="1"/>
          <p:nvPr/>
        </p:nvSpPr>
        <p:spPr>
          <a:xfrm>
            <a:off x="844062" y="3334043"/>
            <a:ext cx="3235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Hitrost vrtenja vsega plina pa je v resnici odvisna tudi od mase </a:t>
            </a:r>
            <a:r>
              <a:rPr lang="sl-SI" dirty="0" err="1"/>
              <a:t>črneluknje</a:t>
            </a:r>
            <a:r>
              <a:rPr lang="sl-SI" dirty="0"/>
              <a:t>, ki se nahaja znotraj </a:t>
            </a:r>
            <a:r>
              <a:rPr lang="sl-SI" dirty="0" smtClean="0"/>
              <a:t>galaksije. </a:t>
            </a:r>
            <a:r>
              <a:rPr lang="sl-SI" dirty="0"/>
              <a:t>Tako sta </a:t>
            </a:r>
            <a:r>
              <a:rPr lang="sl-SI" dirty="0" smtClean="0"/>
              <a:t>Joseph </a:t>
            </a:r>
            <a:r>
              <a:rPr lang="sl-SI" dirty="0" err="1" smtClean="0"/>
              <a:t>Silk</a:t>
            </a:r>
            <a:r>
              <a:rPr lang="sl-SI" dirty="0" smtClean="0"/>
              <a:t> </a:t>
            </a:r>
            <a:r>
              <a:rPr lang="sl-SI" dirty="0" err="1"/>
              <a:t>and</a:t>
            </a:r>
            <a:r>
              <a:rPr lang="sl-SI" dirty="0"/>
              <a:t> Martin </a:t>
            </a:r>
            <a:r>
              <a:rPr lang="sl-SI" dirty="0" err="1"/>
              <a:t>Rees</a:t>
            </a:r>
            <a:r>
              <a:rPr lang="sl-SI" dirty="0"/>
              <a:t> prišla do relacije, ki povezuje maso črne luknje in disperzijo </a:t>
            </a:r>
            <a:r>
              <a:rPr lang="sl-SI" dirty="0" smtClean="0"/>
              <a:t>hitrosti.</a:t>
            </a: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7" y="5365368"/>
            <a:ext cx="2863557" cy="914135"/>
          </a:xfrm>
          <a:prstGeom prst="rect">
            <a:avLst/>
          </a:prstGeom>
        </p:spPr>
      </p:pic>
      <p:sp>
        <p:nvSpPr>
          <p:cNvPr id="8" name="PoljeZBesedilom 7"/>
          <p:cNvSpPr txBox="1"/>
          <p:nvPr/>
        </p:nvSpPr>
        <p:spPr>
          <a:xfrm>
            <a:off x="5247249" y="3210593"/>
            <a:ext cx="59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Sama enačba, ki smo jo zapisali je v resnici določena iz meritev črnih lukenj,</a:t>
            </a:r>
            <a:endParaRPr lang="sl-SI" dirty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8" y="3643108"/>
            <a:ext cx="4149969" cy="29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1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err="1">
                <a:latin typeface="Bodoni MT" panose="02070603080606020203" pitchFamily="18" charset="0"/>
              </a:rPr>
              <a:t>Reverberation</a:t>
            </a:r>
            <a:r>
              <a:rPr lang="sl-SI" dirty="0">
                <a:latin typeface="Bodoni MT" panose="02070603080606020203" pitchFamily="18" charset="0"/>
              </a:rPr>
              <a:t> </a:t>
            </a:r>
            <a:r>
              <a:rPr lang="sl-SI" dirty="0" err="1">
                <a:latin typeface="Bodoni MT" panose="02070603080606020203" pitchFamily="18" charset="0"/>
              </a:rPr>
              <a:t>mapping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29994" y="1195754"/>
            <a:ext cx="9819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Okoli črne luknje </a:t>
            </a:r>
            <a:r>
              <a:rPr lang="sl-SI" dirty="0"/>
              <a:t>krožijo oblaki plina. Med njimi prihaja do različnih trkov in posledično se segrevajo in </a:t>
            </a:r>
            <a:r>
              <a:rPr lang="sl-SI" dirty="0" smtClean="0"/>
              <a:t>tako se </a:t>
            </a:r>
            <a:r>
              <a:rPr lang="sl-SI" dirty="0"/>
              <a:t>okoli galaktičnega jedra ustvari </a:t>
            </a:r>
            <a:r>
              <a:rPr lang="sl-SI" dirty="0" err="1"/>
              <a:t>akrecijski</a:t>
            </a:r>
            <a:r>
              <a:rPr lang="sl-SI" dirty="0"/>
              <a:t> disk, ki ima določeno temperaturo v odvisnosti </a:t>
            </a:r>
            <a:r>
              <a:rPr lang="sl-SI" dirty="0" smtClean="0"/>
              <a:t>od oddaljenosti </a:t>
            </a:r>
            <a:r>
              <a:rPr lang="sl-SI" dirty="0"/>
              <a:t>od črne </a:t>
            </a:r>
            <a:r>
              <a:rPr lang="sl-SI" dirty="0" smtClean="0"/>
              <a:t>luknje.</a:t>
            </a:r>
            <a:endParaRPr lang="sl-SI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829994" y="2231626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 </a:t>
            </a:r>
            <a:r>
              <a:rPr lang="sl-SI" dirty="0"/>
              <a:t>Ko določen </a:t>
            </a:r>
            <a:r>
              <a:rPr lang="sl-SI" dirty="0" err="1"/>
              <a:t>deloblaka</a:t>
            </a:r>
            <a:r>
              <a:rPr lang="sl-SI" dirty="0"/>
              <a:t> zaide v črno luknjo, sprosti del energije v okolico, ki gre nato v okoliški plin (BRL-</a:t>
            </a:r>
            <a:r>
              <a:rPr lang="sl-SI" dirty="0" err="1"/>
              <a:t>Broad</a:t>
            </a:r>
            <a:r>
              <a:rPr lang="sl-SI" dirty="0"/>
              <a:t> </a:t>
            </a:r>
            <a:r>
              <a:rPr lang="sl-SI" dirty="0" err="1"/>
              <a:t>lineregion</a:t>
            </a:r>
            <a:r>
              <a:rPr lang="sl-SI" dirty="0"/>
              <a:t>), ki se nahaja v izven </a:t>
            </a:r>
            <a:r>
              <a:rPr lang="sl-SI" dirty="0" err="1"/>
              <a:t>akrecijskega</a:t>
            </a:r>
            <a:r>
              <a:rPr lang="sl-SI" dirty="0"/>
              <a:t> diska (približno 10 svetlobnih dni </a:t>
            </a:r>
            <a:r>
              <a:rPr lang="sl-SI" dirty="0" smtClean="0"/>
              <a:t>stran). Ta plin seva in lahko bi merili zamik sevanja.</a:t>
            </a:r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82" y="3314838"/>
            <a:ext cx="4753638" cy="2905530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970671" y="3262361"/>
            <a:ext cx="488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i="1" dirty="0" smtClean="0"/>
              <a:t>Izpeljava:</a:t>
            </a:r>
          </a:p>
          <a:p>
            <a:r>
              <a:rPr lang="sl-SI" dirty="0" smtClean="0"/>
              <a:t>Če bi zapisali </a:t>
            </a:r>
            <a:r>
              <a:rPr lang="sl-SI" dirty="0" err="1" smtClean="0"/>
              <a:t>virialni</a:t>
            </a:r>
            <a:r>
              <a:rPr lang="sl-SI" dirty="0" smtClean="0"/>
              <a:t> teorem za sistem vrtenja plina okoli črne luknje, bi dobili:</a:t>
            </a:r>
          </a:p>
          <a:p>
            <a:endParaRPr lang="sl-SI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67" y="4335188"/>
            <a:ext cx="2571117" cy="864830"/>
          </a:xfrm>
          <a:prstGeom prst="rect">
            <a:avLst/>
          </a:prstGeom>
        </p:spPr>
      </p:pic>
      <p:sp>
        <p:nvSpPr>
          <p:cNvPr id="9" name="PoljeZBesedilom 8"/>
          <p:cNvSpPr txBox="1"/>
          <p:nvPr/>
        </p:nvSpPr>
        <p:spPr>
          <a:xfrm>
            <a:off x="970671" y="5574037"/>
            <a:ext cx="4262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Kjer je f neka konstanta, ki nam poda informacijo o plinu.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20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Določanje konstante f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58129" y="1139483"/>
            <a:ext cx="977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dirty="0" err="1" smtClean="0"/>
              <a:t>Eddingtonov</a:t>
            </a:r>
            <a:r>
              <a:rPr lang="sl-SI" b="1" dirty="0" smtClean="0"/>
              <a:t> izsev:</a:t>
            </a:r>
            <a:br>
              <a:rPr lang="sl-SI" b="1" dirty="0" smtClean="0"/>
            </a:br>
            <a:r>
              <a:rPr lang="sl-SI" dirty="0" smtClean="0"/>
              <a:t>Je idealen izsev </a:t>
            </a:r>
            <a:r>
              <a:rPr lang="sl-SI" dirty="0" err="1" smtClean="0"/>
              <a:t>akrecijskega</a:t>
            </a:r>
            <a:r>
              <a:rPr lang="sl-SI" dirty="0" smtClean="0"/>
              <a:t> diska, ki se nahaja okoli črne luknje z maso M.</a:t>
            </a:r>
          </a:p>
          <a:p>
            <a:r>
              <a:rPr lang="sl-SI" i="1" dirty="0" smtClean="0"/>
              <a:t>Izpeljava: </a:t>
            </a:r>
          </a:p>
          <a:p>
            <a:r>
              <a:rPr lang="sl-SI" i="1" dirty="0" smtClean="0"/>
              <a:t>Zapis hidrostatičnega in sevalnega ravnovesja plina.</a:t>
            </a:r>
            <a:endParaRPr lang="sl-SI" i="1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841" y="1139483"/>
            <a:ext cx="2220344" cy="1102620"/>
          </a:xfrm>
          <a:prstGeom prst="rect">
            <a:avLst/>
          </a:prstGeom>
        </p:spPr>
      </p:pic>
      <p:sp>
        <p:nvSpPr>
          <p:cNvPr id="6" name="PoljeZBesedilom 5"/>
          <p:cNvSpPr txBox="1"/>
          <p:nvPr/>
        </p:nvSpPr>
        <p:spPr>
          <a:xfrm>
            <a:off x="858128" y="2573585"/>
            <a:ext cx="11015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Ampak ker plin ni idealen, lahko opišemo izsev diska kot:                                            kjer je $f_{\</a:t>
            </a:r>
            <a:r>
              <a:rPr lang="sl-SI" dirty="0" err="1" smtClean="0"/>
              <a:t>text</a:t>
            </a:r>
            <a:r>
              <a:rPr lang="sl-SI" dirty="0" smtClean="0"/>
              <a:t>{</a:t>
            </a:r>
            <a:r>
              <a:rPr lang="sl-SI" dirty="0" err="1" smtClean="0"/>
              <a:t>Edd</a:t>
            </a:r>
            <a:r>
              <a:rPr lang="sl-SI" dirty="0" smtClean="0"/>
              <a:t>}}$ </a:t>
            </a:r>
            <a:r>
              <a:rPr lang="sl-SI" dirty="0" err="1" smtClean="0"/>
              <a:t>Eddingtonov</a:t>
            </a:r>
            <a:r>
              <a:rPr lang="sl-SI" dirty="0" smtClean="0"/>
              <a:t> parameter (v </a:t>
            </a:r>
            <a:r>
              <a:rPr lang="sl-SI" dirty="0" err="1" smtClean="0"/>
              <a:t>litearturi</a:t>
            </a:r>
            <a:r>
              <a:rPr lang="sl-SI" dirty="0" smtClean="0"/>
              <a:t> $\</a:t>
            </a:r>
            <a:r>
              <a:rPr lang="sl-SI" dirty="0" err="1" smtClean="0"/>
              <a:t>Gamma</a:t>
            </a:r>
            <a:r>
              <a:rPr lang="sl-SI" dirty="0" smtClean="0"/>
              <a:t>$)</a:t>
            </a: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08" y="2523369"/>
            <a:ext cx="1550415" cy="408492"/>
          </a:xfrm>
          <a:prstGeom prst="rect">
            <a:avLst/>
          </a:prstGeom>
        </p:spPr>
      </p:pic>
      <p:sp>
        <p:nvSpPr>
          <p:cNvPr id="8" name="PoljeZBesedilom 7"/>
          <p:cNvSpPr txBox="1"/>
          <p:nvPr/>
        </p:nvSpPr>
        <p:spPr>
          <a:xfrm>
            <a:off x="858128" y="3460015"/>
            <a:ext cx="763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Ta parameter pa lahko povežemo s konstanto f preko enačb sevalnega prenosa.</a:t>
            </a:r>
          </a:p>
          <a:p>
            <a:r>
              <a:rPr lang="sl-SI" dirty="0" smtClean="0"/>
              <a:t>Kjer je $\mu_*$ razmerje oddaljenosti </a:t>
            </a:r>
            <a:r>
              <a:rPr lang="sl-SI" dirty="0" err="1" smtClean="0"/>
              <a:t>objetka</a:t>
            </a:r>
            <a:r>
              <a:rPr lang="sl-SI" dirty="0" smtClean="0"/>
              <a:t> od nas in do črne luknje, $\</a:t>
            </a:r>
            <a:r>
              <a:rPr lang="sl-SI" dirty="0" err="1" smtClean="0"/>
              <a:t>tau</a:t>
            </a:r>
            <a:r>
              <a:rPr lang="sl-SI" dirty="0" smtClean="0"/>
              <a:t>$ pa optična globina</a:t>
            </a:r>
            <a:endParaRPr lang="sl-SI" dirty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86" y="3476090"/>
            <a:ext cx="3211074" cy="710237"/>
          </a:xfrm>
          <a:prstGeom prst="rect">
            <a:avLst/>
          </a:prstGeom>
        </p:spPr>
      </p:pic>
      <p:sp>
        <p:nvSpPr>
          <p:cNvPr id="10" name="PoljeZBesedilom 9"/>
          <p:cNvSpPr txBox="1"/>
          <p:nvPr/>
        </p:nvSpPr>
        <p:spPr>
          <a:xfrm>
            <a:off x="810829" y="4763350"/>
            <a:ext cx="748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Numerično pa lahko pokažemo na koncu, da je v okviru neke napake v resnici</a:t>
            </a:r>
            <a:endParaRPr lang="sl-SI" dirty="0"/>
          </a:p>
        </p:txBody>
      </p:sp>
      <p:pic>
        <p:nvPicPr>
          <p:cNvPr id="11" name="Slika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86" y="4455767"/>
            <a:ext cx="2889266" cy="8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8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Preučevanje lokalnih </a:t>
            </a:r>
            <a:r>
              <a:rPr lang="sl-SI" dirty="0" err="1">
                <a:latin typeface="Bodoni MT" panose="02070603080606020203" pitchFamily="18" charset="0"/>
              </a:rPr>
              <a:t>Seyfert</a:t>
            </a:r>
            <a:r>
              <a:rPr lang="sl-SI" dirty="0">
                <a:latin typeface="Bodoni MT" panose="02070603080606020203" pitchFamily="18" charset="0"/>
              </a:rPr>
              <a:t> </a:t>
            </a:r>
            <a:r>
              <a:rPr lang="sl-SI" dirty="0" smtClean="0">
                <a:latin typeface="Bodoni MT" panose="02070603080606020203" pitchFamily="18" charset="0"/>
              </a:rPr>
              <a:t>1 galaksij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928468" y="1456267"/>
            <a:ext cx="4619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Cilj projekta je bil izračunati vrednosti mas vseh 6 aktivnih galaktič-nih jeder</a:t>
            </a:r>
            <a:r>
              <a:rPr lang="sv-SE" dirty="0" smtClean="0"/>
              <a:t>.</a:t>
            </a:r>
            <a:r>
              <a:rPr lang="sl-SI" dirty="0" smtClean="0"/>
              <a:t> Ob predpostavki, da je$ f=5.5 \</a:t>
            </a:r>
            <a:r>
              <a:rPr lang="sl-SI" dirty="0" err="1" smtClean="0"/>
              <a:t>pm</a:t>
            </a:r>
            <a:r>
              <a:rPr lang="sl-SI" dirty="0" smtClean="0"/>
              <a:t> 1.4$</a:t>
            </a:r>
            <a:endParaRPr lang="sl-SI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928468" y="3923273"/>
            <a:ext cx="5615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S podanimi spektri lahko na določenem periodičnem odseku (primer od 4200 do 4230 za Mrk 290)ocenimo, na kakšnem intervalu je prišlo do odmeva in tako določimo relaksacijski </a:t>
            </a:r>
            <a:r>
              <a:rPr lang="sl-SI" dirty="0" smtClean="0"/>
              <a:t>čas </a:t>
            </a:r>
            <a:r>
              <a:rPr lang="el-GR" dirty="0" smtClean="0"/>
              <a:t>τ</a:t>
            </a:r>
            <a:r>
              <a:rPr lang="sl-SI" dirty="0" smtClean="0"/>
              <a:t> posamezne krivulje.</a:t>
            </a:r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3" y="1010471"/>
            <a:ext cx="4236719" cy="545830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928468" y="5446768"/>
            <a:ext cx="488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Hitrost </a:t>
            </a:r>
            <a:r>
              <a:rPr lang="sl-SI" dirty="0"/>
              <a:t>je mogoče </a:t>
            </a:r>
            <a:r>
              <a:rPr lang="sl-SI" dirty="0" smtClean="0"/>
              <a:t>določiti iz </a:t>
            </a:r>
            <a:r>
              <a:rPr lang="sl-SI" dirty="0"/>
              <a:t>Dopplerjevega efekta za emisijske </a:t>
            </a:r>
            <a:r>
              <a:rPr lang="sl-SI" dirty="0" smtClean="0"/>
              <a:t>črte.</a:t>
            </a:r>
            <a:endParaRPr lang="sl-SI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70" y="2702763"/>
            <a:ext cx="169568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Preučevanje lokalnih </a:t>
            </a:r>
            <a:r>
              <a:rPr lang="sl-SI" dirty="0" err="1">
                <a:latin typeface="Bodoni MT" panose="02070603080606020203" pitchFamily="18" charset="0"/>
              </a:rPr>
              <a:t>Seyfert</a:t>
            </a:r>
            <a:r>
              <a:rPr lang="sl-SI" dirty="0">
                <a:latin typeface="Bodoni MT" panose="02070603080606020203" pitchFamily="18" charset="0"/>
              </a:rPr>
              <a:t> </a:t>
            </a:r>
            <a:r>
              <a:rPr lang="sl-SI" dirty="0" smtClean="0">
                <a:latin typeface="Bodoni MT" panose="02070603080606020203" pitchFamily="18" charset="0"/>
              </a:rPr>
              <a:t>1 galaksij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928468" y="1456267"/>
            <a:ext cx="4619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Cilj projekta je bil izračunati vrednosti mas vseh 6 aktivnih galaktič-nih jeder</a:t>
            </a:r>
            <a:r>
              <a:rPr lang="sv-SE" dirty="0" smtClean="0"/>
              <a:t>.</a:t>
            </a:r>
            <a:r>
              <a:rPr lang="sl-SI" dirty="0" smtClean="0"/>
              <a:t> Ob predpostavki, da je$ f=5.5 \</a:t>
            </a:r>
            <a:r>
              <a:rPr lang="sl-SI" dirty="0" err="1" smtClean="0"/>
              <a:t>pm</a:t>
            </a:r>
            <a:r>
              <a:rPr lang="sl-SI" dirty="0" smtClean="0"/>
              <a:t> 1.4$</a:t>
            </a:r>
            <a:endParaRPr lang="sl-SI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928468" y="3923273"/>
            <a:ext cx="5615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S podanimi spektri lahko na določenem periodičnem odseku (primer od 4200 do 4230 za Mrk 290)ocenimo, na kakšnem intervalu je prišlo do odmeva in tako določimo relaksacijski </a:t>
            </a:r>
            <a:r>
              <a:rPr lang="sl-SI" dirty="0" smtClean="0"/>
              <a:t>čas </a:t>
            </a:r>
            <a:r>
              <a:rPr lang="el-GR" dirty="0" smtClean="0"/>
              <a:t>τ</a:t>
            </a:r>
            <a:r>
              <a:rPr lang="sl-SI" dirty="0" smtClean="0"/>
              <a:t> posamezne krivulje.</a:t>
            </a:r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3" y="1010471"/>
            <a:ext cx="4236719" cy="5458306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928468" y="5446768"/>
            <a:ext cx="488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Hitrost </a:t>
            </a:r>
            <a:r>
              <a:rPr lang="sl-SI" dirty="0"/>
              <a:t>je mogoče </a:t>
            </a:r>
            <a:r>
              <a:rPr lang="sl-SI" dirty="0" smtClean="0"/>
              <a:t>določiti iz </a:t>
            </a:r>
            <a:r>
              <a:rPr lang="sl-SI" dirty="0"/>
              <a:t>Dopplerjevega efekta za emisijske </a:t>
            </a:r>
            <a:r>
              <a:rPr lang="sl-SI" dirty="0" smtClean="0"/>
              <a:t>črte.</a:t>
            </a:r>
            <a:endParaRPr lang="sl-SI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70" y="2702763"/>
            <a:ext cx="1695687" cy="619211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7" y="1917932"/>
            <a:ext cx="11467070" cy="43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Zgodovina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685800" y="1092704"/>
            <a:ext cx="2746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Prvi zapisi o črni luknji „</a:t>
            </a:r>
            <a:r>
              <a:rPr lang="en-US" dirty="0" smtClean="0"/>
              <a:t>Philosophical </a:t>
            </a:r>
            <a:r>
              <a:rPr lang="en-US" dirty="0"/>
              <a:t>Transactions of the Royal </a:t>
            </a:r>
            <a:r>
              <a:rPr lang="en-US" dirty="0" smtClean="0"/>
              <a:t>Society</a:t>
            </a:r>
            <a:r>
              <a:rPr lang="sl-SI" dirty="0" smtClean="0"/>
              <a:t> </a:t>
            </a:r>
            <a:r>
              <a:rPr lang="en-US" dirty="0" smtClean="0"/>
              <a:t>of London</a:t>
            </a:r>
            <a:r>
              <a:rPr lang="sl-SI" dirty="0" smtClean="0"/>
              <a:t>“, leta 1783.</a:t>
            </a:r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70031"/>
            <a:ext cx="2071136" cy="3105562"/>
          </a:xfrm>
          <a:prstGeom prst="rect">
            <a:avLst/>
          </a:prstGeom>
        </p:spPr>
      </p:pic>
      <p:sp>
        <p:nvSpPr>
          <p:cNvPr id="6" name="PoljeZBesedilom 5"/>
          <p:cNvSpPr txBox="1"/>
          <p:nvPr/>
        </p:nvSpPr>
        <p:spPr>
          <a:xfrm>
            <a:off x="3595469" y="1092703"/>
            <a:ext cx="2538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Einseinova</a:t>
            </a:r>
            <a:r>
              <a:rPr lang="sl-SI" dirty="0"/>
              <a:t> teorija (</a:t>
            </a:r>
            <a:r>
              <a:rPr lang="sl-SI" dirty="0" smtClean="0"/>
              <a:t>1905) relativnosti opisuje osnove delovanja črnih lukenj in ukrivljanja prostora.</a:t>
            </a: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95" y="2570031"/>
            <a:ext cx="2074117" cy="3296130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75" y="2570031"/>
            <a:ext cx="2186411" cy="3296130"/>
          </a:xfrm>
          <a:prstGeom prst="rect">
            <a:avLst/>
          </a:prstGeom>
        </p:spPr>
      </p:pic>
      <p:sp>
        <p:nvSpPr>
          <p:cNvPr id="10" name="PoljeZBesedilom 9"/>
          <p:cNvSpPr txBox="1"/>
          <p:nvPr/>
        </p:nvSpPr>
        <p:spPr>
          <a:xfrm>
            <a:off x="6423075" y="1114065"/>
            <a:ext cx="2298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err="1" smtClean="0"/>
              <a:t>Chandrasekhar</a:t>
            </a:r>
            <a:r>
              <a:rPr lang="sl-SI" dirty="0" smtClean="0"/>
              <a:t> pojasni, da se težje zvezde po smrti spremenijo v črne luknje.</a:t>
            </a:r>
            <a:endParaRPr lang="sl-SI" dirty="0"/>
          </a:p>
        </p:txBody>
      </p:sp>
      <p:sp>
        <p:nvSpPr>
          <p:cNvPr id="11" name="PoljeZBesedilom 10"/>
          <p:cNvSpPr txBox="1"/>
          <p:nvPr/>
        </p:nvSpPr>
        <p:spPr>
          <a:xfrm>
            <a:off x="9256542" y="1092703"/>
            <a:ext cx="247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1971, odkritje prve črne luknje s pomočjo rentgenskih žarkov, </a:t>
            </a:r>
            <a:r>
              <a:rPr lang="sl-SI" dirty="0" err="1"/>
              <a:t>Cygnus</a:t>
            </a:r>
            <a:r>
              <a:rPr lang="sl-SI" dirty="0"/>
              <a:t> </a:t>
            </a:r>
            <a:r>
              <a:rPr lang="sl-SI" dirty="0" smtClean="0"/>
              <a:t>X-1. </a:t>
            </a:r>
            <a:endParaRPr lang="sl-SI" dirty="0"/>
          </a:p>
        </p:txBody>
      </p:sp>
      <p:pic>
        <p:nvPicPr>
          <p:cNvPr id="13" name="Slika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373" y="2591393"/>
            <a:ext cx="2802250" cy="36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6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Kaj je črna luknja?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815926" y="1209821"/>
            <a:ext cx="458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Predmet z ogromno maso, zbrano na nekem majhnem radiju, ki krivi prostor tako, da svetloba ne more uiti iz nje.</a:t>
            </a:r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9" y="1209821"/>
            <a:ext cx="6457072" cy="1406769"/>
          </a:xfrm>
          <a:prstGeom prst="rect">
            <a:avLst/>
          </a:prstGeom>
        </p:spPr>
      </p:pic>
      <p:sp>
        <p:nvSpPr>
          <p:cNvPr id="6" name="PoljeZBesedilom 5"/>
          <p:cNvSpPr txBox="1"/>
          <p:nvPr/>
        </p:nvSpPr>
        <p:spPr>
          <a:xfrm>
            <a:off x="815926" y="2813538"/>
            <a:ext cx="41359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400" b="1" dirty="0" err="1" smtClean="0"/>
              <a:t>Schwarzschildov</a:t>
            </a:r>
            <a:r>
              <a:rPr lang="sl-SI" sz="2400" b="1" dirty="0" smtClean="0"/>
              <a:t> radij </a:t>
            </a:r>
            <a:r>
              <a:rPr lang="sl-SI" dirty="0" smtClean="0"/>
              <a:t>je radij, </a:t>
            </a:r>
            <a:r>
              <a:rPr lang="sl-SI" dirty="0"/>
              <a:t>na katerem svetloba ne bo več uspela ubežati črni </a:t>
            </a:r>
            <a:r>
              <a:rPr lang="sl-SI" dirty="0" smtClean="0"/>
              <a:t>luknji. </a:t>
            </a:r>
            <a:br>
              <a:rPr lang="sl-SI" dirty="0" smtClean="0"/>
            </a:br>
            <a:r>
              <a:rPr lang="sl-SI" dirty="0" smtClean="0"/>
              <a:t/>
            </a:r>
            <a:br>
              <a:rPr lang="sl-SI" dirty="0" smtClean="0"/>
            </a:br>
            <a:r>
              <a:rPr lang="sl-SI" b="1" i="1" dirty="0" smtClean="0"/>
              <a:t>Izpeljava: </a:t>
            </a:r>
            <a:r>
              <a:rPr lang="sl-SI" dirty="0" smtClean="0"/>
              <a:t>Zapis kinetične in </a:t>
            </a:r>
            <a:r>
              <a:rPr lang="sl-SI" dirty="0" err="1" smtClean="0"/>
              <a:t>potenicalne</a:t>
            </a:r>
            <a:r>
              <a:rPr lang="sl-SI" dirty="0" smtClean="0"/>
              <a:t> energije.</a:t>
            </a:r>
            <a:endParaRPr lang="sl-SI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19" y="4567864"/>
            <a:ext cx="2247315" cy="1812751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14" y="3209359"/>
            <a:ext cx="4830238" cy="27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Gravitacijsko </a:t>
            </a:r>
            <a:r>
              <a:rPr lang="sl-SI" dirty="0" err="1" smtClean="0">
                <a:latin typeface="Bodoni MT" panose="02070603080606020203" pitchFamily="18" charset="0"/>
              </a:rPr>
              <a:t>lečenje</a:t>
            </a:r>
            <a:r>
              <a:rPr lang="sl-SI" dirty="0" smtClean="0">
                <a:latin typeface="Bodoni MT" panose="02070603080606020203" pitchFamily="18" charset="0"/>
              </a:rPr>
              <a:t> in </a:t>
            </a:r>
            <a:r>
              <a:rPr lang="sl-SI" dirty="0" err="1" smtClean="0">
                <a:latin typeface="Bodoni MT" panose="02070603080606020203" pitchFamily="18" charset="0"/>
              </a:rPr>
              <a:t>einsetinov</a:t>
            </a:r>
            <a:r>
              <a:rPr lang="sl-SI" dirty="0" smtClean="0">
                <a:latin typeface="Bodoni MT" panose="02070603080606020203" pitchFamily="18" charset="0"/>
              </a:rPr>
              <a:t> radij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5801" y="1456267"/>
            <a:ext cx="3801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To je pojav, </a:t>
            </a:r>
            <a:r>
              <a:rPr lang="sl-SI" dirty="0"/>
              <a:t>kjer predmet zaradi svoje mase, po teoriji relativnosti, krivi prostor </a:t>
            </a:r>
            <a:r>
              <a:rPr lang="sl-SI" dirty="0" smtClean="0"/>
              <a:t>in čas.</a:t>
            </a:r>
            <a:endParaRPr lang="sl-SI" dirty="0"/>
          </a:p>
        </p:txBody>
      </p:sp>
      <p:sp>
        <p:nvSpPr>
          <p:cNvPr id="7" name="PoljeZBesedilom 6"/>
          <p:cNvSpPr txBox="1"/>
          <p:nvPr/>
        </p:nvSpPr>
        <p:spPr>
          <a:xfrm>
            <a:off x="685801" y="2543202"/>
            <a:ext cx="3309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i="1" dirty="0" smtClean="0"/>
              <a:t>Izpeljava: </a:t>
            </a:r>
            <a:br>
              <a:rPr lang="sl-SI" b="1" i="1" dirty="0" smtClean="0"/>
            </a:br>
            <a:r>
              <a:rPr lang="sl-SI" b="1" i="1" dirty="0" smtClean="0"/>
              <a:t>- </a:t>
            </a:r>
            <a:r>
              <a:rPr lang="nn-NO" dirty="0" smtClean="0"/>
              <a:t>razdalja </a:t>
            </a:r>
            <a:r>
              <a:rPr lang="nn-NO" dirty="0"/>
              <a:t>med lečo in nami definirana kot </a:t>
            </a:r>
            <a:r>
              <a:rPr lang="nn-NO" dirty="0" smtClean="0"/>
              <a:t>D_L</a:t>
            </a:r>
            <a:endParaRPr lang="sl-SI" dirty="0" smtClean="0"/>
          </a:p>
          <a:p>
            <a:r>
              <a:rPr lang="sl-SI" dirty="0" smtClean="0"/>
              <a:t>- razdalja </a:t>
            </a:r>
            <a:r>
              <a:rPr lang="sl-SI" dirty="0"/>
              <a:t>med lečo in predmetom pa kot </a:t>
            </a:r>
            <a:r>
              <a:rPr lang="sl-SI" dirty="0" smtClean="0"/>
              <a:t>D</a:t>
            </a:r>
            <a:r>
              <a:rPr lang="sl-SI" dirty="0"/>
              <a:t>_{LS</a:t>
            </a:r>
            <a:r>
              <a:rPr lang="sl-SI" dirty="0" smtClean="0"/>
              <a:t>} 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razdalja </a:t>
            </a:r>
            <a:r>
              <a:rPr lang="sl-SI" dirty="0"/>
              <a:t>med nami in </a:t>
            </a:r>
            <a:r>
              <a:rPr lang="sl-SI" dirty="0" smtClean="0"/>
              <a:t>lečo D_S</a:t>
            </a:r>
            <a:endParaRPr lang="sl-SI" dirty="0"/>
          </a:p>
          <a:p>
            <a:endParaRPr lang="sl-SI" dirty="0"/>
          </a:p>
          <a:p>
            <a:r>
              <a:rPr lang="sl-SI" dirty="0" smtClean="0"/>
              <a:t>Iz slike vidimo, da je:</a:t>
            </a:r>
          </a:p>
          <a:p>
            <a:endParaRPr lang="sl-SI" dirty="0" smtClean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913979"/>
            <a:ext cx="5223335" cy="134583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39" y="1267629"/>
            <a:ext cx="5160541" cy="3096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Slika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29" y="5144614"/>
            <a:ext cx="3275694" cy="992312"/>
          </a:xfrm>
          <a:prstGeom prst="rect">
            <a:avLst/>
          </a:prstGeom>
        </p:spPr>
      </p:pic>
      <p:sp>
        <p:nvSpPr>
          <p:cNvPr id="17" name="Desna puščica 16"/>
          <p:cNvSpPr/>
          <p:nvPr/>
        </p:nvSpPr>
        <p:spPr>
          <a:xfrm>
            <a:off x="6497586" y="5144614"/>
            <a:ext cx="1563202" cy="916741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PoljeZBesedilom 18"/>
          <p:cNvSpPr txBox="1"/>
          <p:nvPr/>
        </p:nvSpPr>
        <p:spPr>
          <a:xfrm>
            <a:off x="8470829" y="4729313"/>
            <a:ext cx="341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Kot, pri katerem bomo videli sliko: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08477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Gravitacijsko </a:t>
            </a:r>
            <a:r>
              <a:rPr lang="sl-SI" dirty="0" err="1" smtClean="0">
                <a:latin typeface="Bodoni MT" panose="02070603080606020203" pitchFamily="18" charset="0"/>
              </a:rPr>
              <a:t>lečenje</a:t>
            </a:r>
            <a:r>
              <a:rPr lang="sl-SI" dirty="0" smtClean="0">
                <a:latin typeface="Bodoni MT" panose="02070603080606020203" pitchFamily="18" charset="0"/>
              </a:rPr>
              <a:t> in </a:t>
            </a:r>
            <a:r>
              <a:rPr lang="sl-SI" dirty="0" err="1" smtClean="0">
                <a:latin typeface="Bodoni MT" panose="02070603080606020203" pitchFamily="18" charset="0"/>
              </a:rPr>
              <a:t>einsetinov</a:t>
            </a:r>
            <a:r>
              <a:rPr lang="sl-SI" dirty="0" smtClean="0">
                <a:latin typeface="Bodoni MT" panose="02070603080606020203" pitchFamily="18" charset="0"/>
              </a:rPr>
              <a:t> radij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5" name="PoljeZBesedilom 4"/>
          <p:cNvSpPr txBox="1"/>
          <p:nvPr/>
        </p:nvSpPr>
        <p:spPr>
          <a:xfrm>
            <a:off x="685801" y="1456267"/>
            <a:ext cx="3801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To je pojav, </a:t>
            </a:r>
            <a:r>
              <a:rPr lang="sl-SI" dirty="0"/>
              <a:t>kjer predmet zaradi svoje mase, po teoriji relativnosti, krivi prostor </a:t>
            </a:r>
            <a:r>
              <a:rPr lang="sl-SI" dirty="0" smtClean="0"/>
              <a:t>in čas.</a:t>
            </a:r>
            <a:endParaRPr lang="sl-SI" dirty="0"/>
          </a:p>
        </p:txBody>
      </p:sp>
      <p:sp>
        <p:nvSpPr>
          <p:cNvPr id="7" name="PoljeZBesedilom 6"/>
          <p:cNvSpPr txBox="1"/>
          <p:nvPr/>
        </p:nvSpPr>
        <p:spPr>
          <a:xfrm>
            <a:off x="685801" y="2543202"/>
            <a:ext cx="3309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b="1" i="1" dirty="0" smtClean="0"/>
              <a:t>Izpeljava: </a:t>
            </a:r>
            <a:br>
              <a:rPr lang="sl-SI" b="1" i="1" dirty="0" smtClean="0"/>
            </a:br>
            <a:r>
              <a:rPr lang="sl-SI" b="1" i="1" dirty="0" smtClean="0"/>
              <a:t>- </a:t>
            </a:r>
            <a:r>
              <a:rPr lang="nn-NO" dirty="0" smtClean="0"/>
              <a:t>razdalja </a:t>
            </a:r>
            <a:r>
              <a:rPr lang="nn-NO" dirty="0"/>
              <a:t>med lečo in nami definirana kot </a:t>
            </a:r>
            <a:r>
              <a:rPr lang="nn-NO" dirty="0" smtClean="0"/>
              <a:t>D_L</a:t>
            </a:r>
            <a:endParaRPr lang="sl-SI" dirty="0" smtClean="0"/>
          </a:p>
          <a:p>
            <a:r>
              <a:rPr lang="sl-SI" dirty="0" smtClean="0"/>
              <a:t>- razdalja </a:t>
            </a:r>
            <a:r>
              <a:rPr lang="sl-SI" dirty="0"/>
              <a:t>med lečo in predmetom pa kot </a:t>
            </a:r>
            <a:r>
              <a:rPr lang="sl-SI" dirty="0" smtClean="0"/>
              <a:t>D</a:t>
            </a:r>
            <a:r>
              <a:rPr lang="sl-SI" dirty="0"/>
              <a:t>_{LS</a:t>
            </a:r>
            <a:r>
              <a:rPr lang="sl-SI" dirty="0" smtClean="0"/>
              <a:t>} </a:t>
            </a:r>
          </a:p>
          <a:p>
            <a:pPr marL="285750" indent="-285750">
              <a:buFontTx/>
              <a:buChar char="-"/>
            </a:pPr>
            <a:r>
              <a:rPr lang="sl-SI" dirty="0" smtClean="0"/>
              <a:t>razdalja </a:t>
            </a:r>
            <a:r>
              <a:rPr lang="sl-SI" dirty="0"/>
              <a:t>med nami in </a:t>
            </a:r>
            <a:r>
              <a:rPr lang="sl-SI" dirty="0" smtClean="0"/>
              <a:t>lečo D_S</a:t>
            </a:r>
            <a:endParaRPr lang="sl-SI" dirty="0"/>
          </a:p>
          <a:p>
            <a:endParaRPr lang="sl-SI" dirty="0"/>
          </a:p>
          <a:p>
            <a:r>
              <a:rPr lang="sl-SI" dirty="0" smtClean="0"/>
              <a:t>Iz slike vidimo, da je:</a:t>
            </a:r>
          </a:p>
          <a:p>
            <a:endParaRPr lang="sl-SI" dirty="0" smtClean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913979"/>
            <a:ext cx="5223335" cy="134583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87" y="1377315"/>
            <a:ext cx="4228086" cy="2536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Slika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9" y="1524500"/>
            <a:ext cx="6008703" cy="4788000"/>
          </a:xfrm>
          <a:prstGeom prst="rect">
            <a:avLst/>
          </a:prstGeom>
        </p:spPr>
      </p:pic>
      <p:pic>
        <p:nvPicPr>
          <p:cNvPr id="14" name="Slika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60" y="5144614"/>
            <a:ext cx="3275999" cy="992404"/>
          </a:xfrm>
          <a:prstGeom prst="rect">
            <a:avLst/>
          </a:prstGeom>
        </p:spPr>
      </p:pic>
      <p:sp>
        <p:nvSpPr>
          <p:cNvPr id="17" name="Desna puščica 16"/>
          <p:cNvSpPr/>
          <p:nvPr/>
        </p:nvSpPr>
        <p:spPr>
          <a:xfrm rot="13112678">
            <a:off x="6542529" y="4804900"/>
            <a:ext cx="1563202" cy="916741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PoljeZBesedilom 18"/>
          <p:cNvSpPr txBox="1"/>
          <p:nvPr/>
        </p:nvSpPr>
        <p:spPr>
          <a:xfrm>
            <a:off x="8372737" y="4675339"/>
            <a:ext cx="341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Kot, pri katerem bomo videli sliko: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507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Macho-95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685800" y="1152451"/>
            <a:ext cx="3441697" cy="123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Leta </a:t>
            </a:r>
            <a:r>
              <a:rPr lang="sl-SI" dirty="0"/>
              <a:t>2005 sta </a:t>
            </a:r>
            <a:r>
              <a:rPr lang="sl-SI" dirty="0" smtClean="0"/>
              <a:t>dve ekipi </a:t>
            </a:r>
            <a:r>
              <a:rPr lang="sl-SI" dirty="0"/>
              <a:t>iz Čila in Kitajske odkrili prvo izolirano medzvezdno črno luknjo, ki se nahaja znotraj </a:t>
            </a:r>
            <a:r>
              <a:rPr lang="sl-SI" dirty="0" smtClean="0"/>
              <a:t>naše galaksije</a:t>
            </a:r>
            <a:r>
              <a:rPr lang="sl-SI" dirty="0"/>
              <a:t>. </a:t>
            </a: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79" y="2433711"/>
            <a:ext cx="4449065" cy="1010346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22" y="445922"/>
            <a:ext cx="3747670" cy="2998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jeZBesedilom 6"/>
              <p:cNvSpPr txBox="1"/>
              <p:nvPr/>
            </p:nvSpPr>
            <p:spPr>
              <a:xfrm>
                <a:off x="4715301" y="1083212"/>
                <a:ext cx="251811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l-SI" dirty="0" smtClean="0"/>
                  <a:t>Opazovanje je trajalo 970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sl-SI" dirty="0" smtClean="0"/>
                  <a:t> 20 dni. Napaka se pojavi zaradi slabega določanja meja,</a:t>
                </a:r>
                <a:endParaRPr lang="sl-SI" dirty="0"/>
              </a:p>
            </p:txBody>
          </p:sp>
        </mc:Choice>
        <mc:Fallback xmlns="">
          <p:sp>
            <p:nvSpPr>
              <p:cNvPr id="7" name="PoljeZBesedilom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301" y="1083212"/>
                <a:ext cx="251811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179" t="-3046" r="-1211" b="-71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jeZBesedilom 7"/>
              <p:cNvSpPr txBox="1"/>
              <p:nvPr/>
            </p:nvSpPr>
            <p:spPr>
              <a:xfrm>
                <a:off x="942970" y="3592633"/>
                <a:ext cx="6547618" cy="65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l-SI" dirty="0" smtClean="0"/>
                  <a:t>Hitrost je znašala 30.9 ± 1.3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sl-SI" dirty="0" smtClean="0"/>
                  <a:t>Razdalje do objektov so izmerili s pomočjo paralakse. Masa objekta: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−1.6</m:t>
                        </m:r>
                      </m:sub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+7</m:t>
                        </m:r>
                      </m:sup>
                    </m:sSubSup>
                  </m:oMath>
                </a14:m>
                <a:r>
                  <a:rPr lang="sl-SI" dirty="0" smtClean="0"/>
                  <a:t> Mₒ ==&gt;rdeča orjakinja.</a:t>
                </a:r>
                <a:endParaRPr lang="sl-SI" dirty="0"/>
              </a:p>
            </p:txBody>
          </p:sp>
        </mc:Choice>
        <mc:Fallback xmlns="">
          <p:sp>
            <p:nvSpPr>
              <p:cNvPr id="8" name="PoljeZBesedilom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0" y="3592633"/>
                <a:ext cx="6547618" cy="654216"/>
              </a:xfrm>
              <a:prstGeom prst="rect">
                <a:avLst/>
              </a:prstGeom>
              <a:blipFill rotWithShape="0">
                <a:blip r:embed="rId5"/>
                <a:stretch>
                  <a:fillRect l="-838" t="-4630" r="-1117" b="-1296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oljeZBesedilom 8"/>
          <p:cNvSpPr txBox="1"/>
          <p:nvPr/>
        </p:nvSpPr>
        <p:spPr>
          <a:xfrm>
            <a:off x="942970" y="4236835"/>
            <a:ext cx="106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Meritev izseva rentgenskih žarkov je pokazala, da je izsev 1000x manjši od izseva črne luknje dvojnih sistemov.</a:t>
            </a:r>
          </a:p>
        </p:txBody>
      </p:sp>
      <p:pic>
        <p:nvPicPr>
          <p:cNvPr id="10" name="Slika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12" y="4646281"/>
            <a:ext cx="6488495" cy="19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Dvojni sistemi</a:t>
            </a:r>
            <a:endParaRPr lang="sl-SI" dirty="0">
              <a:latin typeface="Bodoni MT" panose="02070603080606020203" pitchFamily="18" charset="0"/>
            </a:endParaRPr>
          </a:p>
        </p:txBody>
      </p:sp>
      <p:sp>
        <p:nvSpPr>
          <p:cNvPr id="4" name="PoljeZBesedilom 3"/>
          <p:cNvSpPr txBox="1"/>
          <p:nvPr/>
        </p:nvSpPr>
        <p:spPr>
          <a:xfrm>
            <a:off x="685801" y="1159097"/>
            <a:ext cx="9746086" cy="146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Keplerjevi zakoni:</a:t>
            </a:r>
          </a:p>
          <a:p>
            <a:pPr marL="342900" indent="-342900">
              <a:buAutoNum type="arabicPeriod"/>
            </a:pPr>
            <a:r>
              <a:rPr lang="sl-SI" dirty="0" smtClean="0"/>
              <a:t>Vsi </a:t>
            </a:r>
            <a:r>
              <a:rPr lang="sl-SI" dirty="0"/>
              <a:t>objekti krožijo po eliptičnih tirnicah okoli mase, ki je zbrana v enem izmed gorišč</a:t>
            </a:r>
            <a:r>
              <a:rPr lang="sl-SI" dirty="0" smtClean="0"/>
              <a:t>.</a:t>
            </a:r>
          </a:p>
          <a:p>
            <a:pPr marL="342900" indent="-342900">
              <a:buAutoNum type="arabicPeriod"/>
            </a:pPr>
            <a:r>
              <a:rPr lang="sl-SI" dirty="0" smtClean="0"/>
              <a:t>2</a:t>
            </a:r>
            <a:r>
              <a:rPr lang="sl-SI" dirty="0"/>
              <a:t>. Zveznica med objektoma opiše v enakih časih enake ploščine</a:t>
            </a:r>
            <a:r>
              <a:rPr lang="sl-SI" dirty="0" smtClean="0"/>
              <a:t>.</a:t>
            </a:r>
          </a:p>
          <a:p>
            <a:pPr marL="342900" indent="-342900">
              <a:buAutoNum type="arabicPeriod"/>
            </a:pPr>
            <a:r>
              <a:rPr lang="sl-SI" dirty="0" smtClean="0"/>
              <a:t>3</a:t>
            </a:r>
            <a:r>
              <a:rPr lang="sl-SI" dirty="0"/>
              <a:t>. Količnik kvadrata siderične </a:t>
            </a:r>
            <a:r>
              <a:rPr lang="sl-SI" dirty="0" err="1"/>
              <a:t>periodePin</a:t>
            </a:r>
            <a:r>
              <a:rPr lang="sl-SI" dirty="0"/>
              <a:t> kuba velike polosi </a:t>
            </a:r>
            <a:r>
              <a:rPr lang="sl-SI" dirty="0" err="1"/>
              <a:t>elipseaje</a:t>
            </a:r>
            <a:r>
              <a:rPr lang="sl-SI" dirty="0"/>
              <a:t> za vse planete enak:P2a3=</a:t>
            </a:r>
            <a:r>
              <a:rPr lang="sl-SI" dirty="0" err="1"/>
              <a:t>konst</a:t>
            </a:r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40" y="3011710"/>
            <a:ext cx="5238750" cy="3152775"/>
          </a:xfrm>
          <a:prstGeom prst="rect">
            <a:avLst/>
          </a:prstGeom>
        </p:spPr>
      </p:pic>
      <p:sp>
        <p:nvSpPr>
          <p:cNvPr id="6" name="PoljeZBesedilom 5"/>
          <p:cNvSpPr txBox="1"/>
          <p:nvPr/>
        </p:nvSpPr>
        <p:spPr>
          <a:xfrm>
            <a:off x="1223493" y="3181082"/>
            <a:ext cx="3348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i="1" dirty="0" smtClean="0"/>
              <a:t>Izpeljava: </a:t>
            </a:r>
          </a:p>
          <a:p>
            <a:r>
              <a:rPr lang="sl-SI" dirty="0" smtClean="0"/>
              <a:t>Na </a:t>
            </a:r>
            <a:r>
              <a:rPr lang="sl-SI" dirty="0"/>
              <a:t>predavanjih za Astronomijo 1 smo s pomočjo ohranitve vrtilne količine in 3. Keplerjevega zakona izpeljali:</a:t>
            </a:r>
          </a:p>
        </p:txBody>
      </p:sp>
    </p:spTree>
    <p:extLst>
      <p:ext uri="{BB962C8B-B14F-4D97-AF65-F5344CB8AC3E}">
        <p14:creationId xmlns:p14="http://schemas.microsoft.com/office/powerpoint/2010/main" val="37227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Odkritje dvojnega sistema LB-1</a:t>
            </a:r>
            <a:endParaRPr lang="sl-SI" dirty="0">
              <a:latin typeface="Bodoni MT" panose="02070603080606020203" pitchFamily="18" charset="0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70" y="3051076"/>
            <a:ext cx="4613152" cy="3518176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7551"/>
            <a:ext cx="5676363" cy="3847051"/>
          </a:xfrm>
          <a:prstGeom prst="rect">
            <a:avLst/>
          </a:prstGeom>
        </p:spPr>
      </p:pic>
      <p:sp>
        <p:nvSpPr>
          <p:cNvPr id="8" name="PoljeZBesedilom 7"/>
          <p:cNvSpPr txBox="1"/>
          <p:nvPr/>
        </p:nvSpPr>
        <p:spPr>
          <a:xfrm>
            <a:off x="6761471" y="1019751"/>
            <a:ext cx="4868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Z opazovanjem dvoletnega periodičnega gibanja zvezde okoli neznanega objekta in merjenjem </a:t>
            </a:r>
            <a:r>
              <a:rPr lang="sl-SI" dirty="0" err="1"/>
              <a:t>spek-tralnih</a:t>
            </a:r>
            <a:r>
              <a:rPr lang="sl-SI" dirty="0"/>
              <a:t> </a:t>
            </a:r>
            <a:r>
              <a:rPr lang="sl-SI" dirty="0" smtClean="0"/>
              <a:t>črt H</a:t>
            </a:r>
            <a:r>
              <a:rPr lang="el-GR" dirty="0" smtClean="0"/>
              <a:t>α</a:t>
            </a:r>
            <a:r>
              <a:rPr lang="sl-SI" dirty="0" smtClean="0"/>
              <a:t> so </a:t>
            </a:r>
            <a:r>
              <a:rPr lang="sl-SI" dirty="0"/>
              <a:t>s </a:t>
            </a:r>
            <a:r>
              <a:rPr lang="sl-SI" dirty="0" err="1"/>
              <a:t>pomčjo</a:t>
            </a:r>
            <a:r>
              <a:rPr lang="sl-SI" dirty="0"/>
              <a:t> modela TLUSTY lahko izračunali, da je </a:t>
            </a:r>
            <a:r>
              <a:rPr lang="sl-SI" dirty="0" err="1"/>
              <a:t>efek-tivna</a:t>
            </a:r>
            <a:r>
              <a:rPr lang="sl-SI" dirty="0"/>
              <a:t> temperatura zvezde </a:t>
            </a:r>
            <a:r>
              <a:rPr lang="sl-SI" dirty="0" err="1"/>
              <a:t>enakaTeff</a:t>
            </a:r>
            <a:r>
              <a:rPr lang="sl-SI" dirty="0"/>
              <a:t>= 18100K±820Kin gravitacijski potencial na površju </a:t>
            </a:r>
            <a:r>
              <a:rPr lang="sl-SI" dirty="0" smtClean="0"/>
              <a:t>enak log(g</a:t>
            </a:r>
            <a:r>
              <a:rPr lang="sl-SI" dirty="0"/>
              <a:t>) = 3.43±0.15.</a:t>
            </a:r>
          </a:p>
        </p:txBody>
      </p:sp>
    </p:spTree>
    <p:extLst>
      <p:ext uri="{BB962C8B-B14F-4D97-AF65-F5344CB8AC3E}">
        <p14:creationId xmlns:p14="http://schemas.microsoft.com/office/powerpoint/2010/main" val="42487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sl-SI" dirty="0" smtClean="0">
                <a:latin typeface="Bodoni MT" panose="02070603080606020203" pitchFamily="18" charset="0"/>
              </a:rPr>
              <a:t>Črne luknje znotraj galaksij</a:t>
            </a:r>
            <a:endParaRPr lang="sl-SI" dirty="0">
              <a:latin typeface="Bodoni MT" panose="02070603080606020203" pitchFamily="18" charset="0"/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60" y="1129096"/>
            <a:ext cx="5514537" cy="3104245"/>
          </a:xfrm>
          <a:prstGeom prst="rect">
            <a:avLst/>
          </a:prstGeom>
        </p:spPr>
      </p:pic>
      <p:sp>
        <p:nvSpPr>
          <p:cNvPr id="5" name="PoljeZBesedilom 4"/>
          <p:cNvSpPr txBox="1"/>
          <p:nvPr/>
        </p:nvSpPr>
        <p:spPr>
          <a:xfrm>
            <a:off x="970670" y="1942555"/>
            <a:ext cx="4533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Kmalu </a:t>
            </a:r>
            <a:r>
              <a:rPr lang="sl-SI" dirty="0"/>
              <a:t>po nastanku </a:t>
            </a:r>
            <a:r>
              <a:rPr lang="sl-SI" dirty="0" smtClean="0"/>
              <a:t>vesolja so </a:t>
            </a:r>
            <a:r>
              <a:rPr lang="sl-SI" dirty="0" err="1" smtClean="0"/>
              <a:t>supermasivne</a:t>
            </a:r>
            <a:r>
              <a:rPr lang="sl-SI" dirty="0" smtClean="0"/>
              <a:t> črne luknje, </a:t>
            </a:r>
            <a:r>
              <a:rPr lang="sl-SI" dirty="0"/>
              <a:t>s pomočjo svoje gravitacijske energije nase začele vezati maso in se večati. V okolici so se začeli nabirati plinski oblaki, v katerih so nato nastajale zvezde.</a:t>
            </a:r>
          </a:p>
        </p:txBody>
      </p:sp>
      <p:sp>
        <p:nvSpPr>
          <p:cNvPr id="6" name="PoljeZBesedilom 5"/>
          <p:cNvSpPr txBox="1"/>
          <p:nvPr/>
        </p:nvSpPr>
        <p:spPr>
          <a:xfrm>
            <a:off x="970670" y="4439109"/>
            <a:ext cx="10818056" cy="923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S </a:t>
            </a:r>
            <a:r>
              <a:rPr lang="sl-SI" dirty="0"/>
              <a:t>to informacijo lahko z različnimi metodami izračunamo, kolikšna </a:t>
            </a:r>
            <a:r>
              <a:rPr lang="sl-SI" dirty="0" smtClean="0"/>
              <a:t>je razdalja </a:t>
            </a:r>
            <a:r>
              <a:rPr lang="sl-SI" dirty="0"/>
              <a:t>od nas do galaksije, hkrati pa nam tudi obnašanje galaksije v odvisnosti od mase v </a:t>
            </a:r>
            <a:r>
              <a:rPr lang="sl-SI" dirty="0" smtClean="0"/>
              <a:t>središču pove </a:t>
            </a:r>
            <a:r>
              <a:rPr lang="sl-SI" dirty="0"/>
              <a:t>kar nekaj pomembnih informacij o črni luknji znotraj galaksij</a:t>
            </a:r>
            <a:endParaRPr lang="sl-SI" dirty="0"/>
          </a:p>
        </p:txBody>
      </p:sp>
      <p:sp>
        <p:nvSpPr>
          <p:cNvPr id="7" name="PoljeZBesedilom 6"/>
          <p:cNvSpPr txBox="1"/>
          <p:nvPr/>
        </p:nvSpPr>
        <p:spPr>
          <a:xfrm>
            <a:off x="4379913" y="5202396"/>
            <a:ext cx="4426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Obravnavali bomo dve različni metodi:</a:t>
            </a:r>
            <a:br>
              <a:rPr lang="sl-SI" dirty="0" smtClean="0"/>
            </a:br>
            <a:r>
              <a:rPr lang="sl-SI" dirty="0" smtClean="0"/>
              <a:t>1. </a:t>
            </a:r>
            <a:r>
              <a:rPr lang="sl-SI" dirty="0" err="1" smtClean="0"/>
              <a:t>Faber-Jaksonova</a:t>
            </a:r>
            <a:r>
              <a:rPr lang="sl-SI" dirty="0" smtClean="0"/>
              <a:t> </a:t>
            </a:r>
            <a:r>
              <a:rPr lang="sl-SI" dirty="0"/>
              <a:t>relacija za mase črnih </a:t>
            </a:r>
            <a:r>
              <a:rPr lang="sl-SI" dirty="0" smtClean="0"/>
              <a:t>luknje</a:t>
            </a:r>
          </a:p>
          <a:p>
            <a:r>
              <a:rPr lang="sl-SI" dirty="0" smtClean="0"/>
              <a:t>2. </a:t>
            </a:r>
            <a:r>
              <a:rPr lang="sl-SI" dirty="0" err="1"/>
              <a:t>Reverberation</a:t>
            </a:r>
            <a:r>
              <a:rPr lang="sl-SI" dirty="0"/>
              <a:t> </a:t>
            </a:r>
            <a:r>
              <a:rPr lang="sl-SI" dirty="0" err="1"/>
              <a:t>mapping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01767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beški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TM03457452[[fn=Nebeški]]</Template>
  <TotalTime>1645</TotalTime>
  <Words>905</Words>
  <Application>Microsoft Office PowerPoint</Application>
  <PresentationFormat>Širokozaslonsko</PresentationFormat>
  <Paragraphs>71</Paragraphs>
  <Slides>14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20" baseType="lpstr">
      <vt:lpstr>Arial</vt:lpstr>
      <vt:lpstr>Bodoni MT</vt:lpstr>
      <vt:lpstr>Calibri</vt:lpstr>
      <vt:lpstr>Calibri Light</vt:lpstr>
      <vt:lpstr>Cambria Math</vt:lpstr>
      <vt:lpstr>Nebeški</vt:lpstr>
      <vt:lpstr>Črne luknje in meritve črnih lukenj</vt:lpstr>
      <vt:lpstr>Zgodovina</vt:lpstr>
      <vt:lpstr>Kaj je črna luknja?</vt:lpstr>
      <vt:lpstr>Gravitacijsko lečenje in einsetinov radij</vt:lpstr>
      <vt:lpstr>Gravitacijsko lečenje in einsetinov radij</vt:lpstr>
      <vt:lpstr>Macho-95</vt:lpstr>
      <vt:lpstr>Dvojni sistemi</vt:lpstr>
      <vt:lpstr>Odkritje dvojnega sistema LB-1</vt:lpstr>
      <vt:lpstr>Črne luknje znotraj galaksij</vt:lpstr>
      <vt:lpstr>Faber-Jaksonova relacija za mase črnih lukenj</vt:lpstr>
      <vt:lpstr>Reverberation mapping</vt:lpstr>
      <vt:lpstr>Določanje konstante f</vt:lpstr>
      <vt:lpstr>Preučevanje lokalnih Seyfert 1 galaksij</vt:lpstr>
      <vt:lpstr>Preučevanje lokalnih Seyfert 1 galaksij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Črne luknje in meritve črnih lukenj</dc:title>
  <dc:creator>Uporabnik</dc:creator>
  <cp:lastModifiedBy>Uporabnik</cp:lastModifiedBy>
  <cp:revision>34</cp:revision>
  <dcterms:created xsi:type="dcterms:W3CDTF">2021-01-06T15:38:05Z</dcterms:created>
  <dcterms:modified xsi:type="dcterms:W3CDTF">2021-01-08T22:23:47Z</dcterms:modified>
</cp:coreProperties>
</file>